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91" r:id="rId3"/>
    <p:sldId id="292" r:id="rId4"/>
    <p:sldId id="293" r:id="rId5"/>
    <p:sldId id="294" r:id="rId6"/>
    <p:sldId id="295" r:id="rId7"/>
    <p:sldId id="296" r:id="rId8"/>
    <p:sldId id="300" r:id="rId9"/>
    <p:sldId id="301" r:id="rId10"/>
    <p:sldId id="297" r:id="rId11"/>
    <p:sldId id="298" r:id="rId12"/>
    <p:sldId id="299" r:id="rId13"/>
    <p:sldId id="304" r:id="rId14"/>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88" d="100"/>
          <a:sy n="88" d="100"/>
        </p:scale>
        <p:origin x="-146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B243C3D7-C591-4CF6-A3F4-A6562160854E}" type="datetimeFigureOut">
              <a:rPr lang="pl-PL" smtClean="0"/>
              <a:t>2017-09-19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3210450B-DC7F-40A4-BB15-A9C5576DF294}" type="slidenum">
              <a:rPr lang="pl-PL" smtClean="0"/>
              <a:t>‹#›</a:t>
            </a:fld>
            <a:endParaRPr lang="pl-PL"/>
          </a:p>
        </p:txBody>
      </p:sp>
    </p:spTree>
    <p:extLst>
      <p:ext uri="{BB962C8B-B14F-4D97-AF65-F5344CB8AC3E}">
        <p14:creationId xmlns:p14="http://schemas.microsoft.com/office/powerpoint/2010/main" val="2116527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243C3D7-C591-4CF6-A3F4-A6562160854E}" type="datetimeFigureOut">
              <a:rPr lang="pl-PL" smtClean="0"/>
              <a:t>2017-09-19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3210450B-DC7F-40A4-BB15-A9C5576DF294}" type="slidenum">
              <a:rPr lang="pl-PL" smtClean="0"/>
              <a:t>‹#›</a:t>
            </a:fld>
            <a:endParaRPr lang="pl-PL"/>
          </a:p>
        </p:txBody>
      </p:sp>
    </p:spTree>
    <p:extLst>
      <p:ext uri="{BB962C8B-B14F-4D97-AF65-F5344CB8AC3E}">
        <p14:creationId xmlns:p14="http://schemas.microsoft.com/office/powerpoint/2010/main" val="3624539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B243C3D7-C591-4CF6-A3F4-A6562160854E}" type="datetimeFigureOut">
              <a:rPr lang="pl-PL" smtClean="0"/>
              <a:t>2017-09-19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3210450B-DC7F-40A4-BB15-A9C5576DF294}" type="slidenum">
              <a:rPr lang="pl-PL" smtClean="0"/>
              <a:t>‹#›</a:t>
            </a:fld>
            <a:endParaRPr lang="pl-PL"/>
          </a:p>
        </p:txBody>
      </p:sp>
    </p:spTree>
    <p:extLst>
      <p:ext uri="{BB962C8B-B14F-4D97-AF65-F5344CB8AC3E}">
        <p14:creationId xmlns:p14="http://schemas.microsoft.com/office/powerpoint/2010/main" val="541310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B243C3D7-C591-4CF6-A3F4-A6562160854E}" type="datetimeFigureOut">
              <a:rPr lang="pl-PL" smtClean="0"/>
              <a:t>2017-09-19</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3210450B-DC7F-40A4-BB15-A9C5576DF294}" type="slidenum">
              <a:rPr lang="pl-PL" smtClean="0"/>
              <a:t>‹#›</a:t>
            </a:fld>
            <a:endParaRPr lang="pl-PL"/>
          </a:p>
        </p:txBody>
      </p:sp>
    </p:spTree>
    <p:extLst>
      <p:ext uri="{BB962C8B-B14F-4D97-AF65-F5344CB8AC3E}">
        <p14:creationId xmlns:p14="http://schemas.microsoft.com/office/powerpoint/2010/main" val="1508805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B243C3D7-C591-4CF6-A3F4-A6562160854E}" type="datetimeFigureOut">
              <a:rPr lang="pl-PL" smtClean="0"/>
              <a:t>2017-09-19</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3210450B-DC7F-40A4-BB15-A9C5576DF294}" type="slidenum">
              <a:rPr lang="pl-PL" smtClean="0"/>
              <a:t>‹#›</a:t>
            </a:fld>
            <a:endParaRPr lang="pl-PL"/>
          </a:p>
        </p:txBody>
      </p:sp>
    </p:spTree>
    <p:extLst>
      <p:ext uri="{BB962C8B-B14F-4D97-AF65-F5344CB8AC3E}">
        <p14:creationId xmlns:p14="http://schemas.microsoft.com/office/powerpoint/2010/main" val="1575758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B243C3D7-C591-4CF6-A3F4-A6562160854E}" type="datetimeFigureOut">
              <a:rPr lang="pl-PL" smtClean="0"/>
              <a:t>2017-09-19</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3210450B-DC7F-40A4-BB15-A9C5576DF294}" type="slidenum">
              <a:rPr lang="pl-PL" smtClean="0"/>
              <a:t>‹#›</a:t>
            </a:fld>
            <a:endParaRPr lang="pl-PL"/>
          </a:p>
        </p:txBody>
      </p:sp>
    </p:spTree>
    <p:extLst>
      <p:ext uri="{BB962C8B-B14F-4D97-AF65-F5344CB8AC3E}">
        <p14:creationId xmlns:p14="http://schemas.microsoft.com/office/powerpoint/2010/main" val="3071956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B243C3D7-C591-4CF6-A3F4-A6562160854E}" type="datetimeFigureOut">
              <a:rPr lang="pl-PL" smtClean="0"/>
              <a:t>2017-09-19</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3210450B-DC7F-40A4-BB15-A9C5576DF294}" type="slidenum">
              <a:rPr lang="pl-PL" smtClean="0"/>
              <a:t>‹#›</a:t>
            </a:fld>
            <a:endParaRPr lang="pl-PL"/>
          </a:p>
        </p:txBody>
      </p:sp>
    </p:spTree>
    <p:extLst>
      <p:ext uri="{BB962C8B-B14F-4D97-AF65-F5344CB8AC3E}">
        <p14:creationId xmlns:p14="http://schemas.microsoft.com/office/powerpoint/2010/main" val="288856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B243C3D7-C591-4CF6-A3F4-A6562160854E}" type="datetimeFigureOut">
              <a:rPr lang="pl-PL" smtClean="0"/>
              <a:t>2017-09-19</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3210450B-DC7F-40A4-BB15-A9C5576DF294}" type="slidenum">
              <a:rPr lang="pl-PL" smtClean="0"/>
              <a:t>‹#›</a:t>
            </a:fld>
            <a:endParaRPr lang="pl-PL"/>
          </a:p>
        </p:txBody>
      </p:sp>
    </p:spTree>
    <p:extLst>
      <p:ext uri="{BB962C8B-B14F-4D97-AF65-F5344CB8AC3E}">
        <p14:creationId xmlns:p14="http://schemas.microsoft.com/office/powerpoint/2010/main" val="1426175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B243C3D7-C591-4CF6-A3F4-A6562160854E}" type="datetimeFigureOut">
              <a:rPr lang="pl-PL" smtClean="0"/>
              <a:t>2017-09-19</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3210450B-DC7F-40A4-BB15-A9C5576DF294}" type="slidenum">
              <a:rPr lang="pl-PL" smtClean="0"/>
              <a:t>‹#›</a:t>
            </a:fld>
            <a:endParaRPr lang="pl-PL"/>
          </a:p>
        </p:txBody>
      </p:sp>
    </p:spTree>
    <p:extLst>
      <p:ext uri="{BB962C8B-B14F-4D97-AF65-F5344CB8AC3E}">
        <p14:creationId xmlns:p14="http://schemas.microsoft.com/office/powerpoint/2010/main" val="1645227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243C3D7-C591-4CF6-A3F4-A6562160854E}" type="datetimeFigureOut">
              <a:rPr lang="pl-PL" smtClean="0"/>
              <a:t>2017-09-19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3210450B-DC7F-40A4-BB15-A9C5576DF294}" type="slidenum">
              <a:rPr lang="pl-PL" smtClean="0"/>
              <a:t>‹#›</a:t>
            </a:fld>
            <a:endParaRPr lang="pl-PL"/>
          </a:p>
        </p:txBody>
      </p:sp>
    </p:spTree>
    <p:extLst>
      <p:ext uri="{BB962C8B-B14F-4D97-AF65-F5344CB8AC3E}">
        <p14:creationId xmlns:p14="http://schemas.microsoft.com/office/powerpoint/2010/main" val="1330087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243C3D7-C591-4CF6-A3F4-A6562160854E}" type="datetimeFigureOut">
              <a:rPr lang="pl-PL" smtClean="0"/>
              <a:t>2017-09-19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3210450B-DC7F-40A4-BB15-A9C5576DF294}" type="slidenum">
              <a:rPr lang="pl-PL" smtClean="0"/>
              <a:t>‹#›</a:t>
            </a:fld>
            <a:endParaRPr lang="pl-PL"/>
          </a:p>
        </p:txBody>
      </p:sp>
    </p:spTree>
    <p:extLst>
      <p:ext uri="{BB962C8B-B14F-4D97-AF65-F5344CB8AC3E}">
        <p14:creationId xmlns:p14="http://schemas.microsoft.com/office/powerpoint/2010/main" val="211631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43C3D7-C591-4CF6-A3F4-A6562160854E}" type="datetimeFigureOut">
              <a:rPr lang="pl-PL" smtClean="0"/>
              <a:t>2017-09-19</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10450B-DC7F-40A4-BB15-A9C5576DF294}" type="slidenum">
              <a:rPr lang="pl-PL" smtClean="0"/>
              <a:t>‹#›</a:t>
            </a:fld>
            <a:endParaRPr lang="pl-PL"/>
          </a:p>
        </p:txBody>
      </p:sp>
    </p:spTree>
    <p:extLst>
      <p:ext uri="{BB962C8B-B14F-4D97-AF65-F5344CB8AC3E}">
        <p14:creationId xmlns:p14="http://schemas.microsoft.com/office/powerpoint/2010/main" val="1508006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tif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1.tiff"/></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3" Type="http://schemas.openxmlformats.org/officeDocument/2006/relationships/image" Target="../media/image1.tiff"/><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4.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15.tiff"/><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7.tiff"/><Relationship Id="rId5" Type="http://schemas.openxmlformats.org/officeDocument/2006/relationships/image" Target="../media/image16.tiff"/><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tiff"/><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tiff"/><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Layout" Target="../slideLayouts/slideLayout1.xml"/><Relationship Id="rId5" Type="http://schemas.openxmlformats.org/officeDocument/2006/relationships/image" Target="../media/image21.tiff"/><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Layout" Target="../slideLayouts/slideLayout1.xml"/><Relationship Id="rId5" Type="http://schemas.openxmlformats.org/officeDocument/2006/relationships/image" Target="../media/image22.tiff"/><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3.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tiff"/><Relationship Id="rId1" Type="http://schemas.openxmlformats.org/officeDocument/2006/relationships/slideLayout" Target="../slideLayouts/slideLayout1.xml"/><Relationship Id="rId5" Type="http://schemas.openxmlformats.org/officeDocument/2006/relationships/image" Target="../media/image25.tiff"/><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hyperlink" Target="mailto:office@airroxy.com"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odtytuł 2"/>
          <p:cNvSpPr txBox="1">
            <a:spLocks/>
          </p:cNvSpPr>
          <p:nvPr/>
        </p:nvSpPr>
        <p:spPr>
          <a:xfrm>
            <a:off x="482976" y="4797152"/>
            <a:ext cx="8424936" cy="62059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pl-PL" sz="4000" spc="600" dirty="0">
              <a:latin typeface="Cambria Math" pitchFamily="18" charset="0"/>
              <a:ea typeface="Cambria Math" pitchFamily="18" charset="0"/>
            </a:endParaRPr>
          </a:p>
        </p:txBody>
      </p:sp>
      <p:pic>
        <p:nvPicPr>
          <p:cNvPr id="5" name="Picture 2" descr="E:\pulpit tmp 2012\tmp 24.04.2012\tmp\Prezentacja AR\Góra ar green.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872" y="10308"/>
            <a:ext cx="5472608" cy="1005458"/>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7919" y="1697499"/>
            <a:ext cx="6115050" cy="3409950"/>
          </a:xfrm>
          <a:prstGeom prst="rect">
            <a:avLst/>
          </a:prstGeom>
        </p:spPr>
      </p:pic>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034556"/>
            <a:ext cx="9144001" cy="1992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6200000">
            <a:off x="1488261" y="-904085"/>
            <a:ext cx="1317524" cy="3646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458410"/>
      </p:ext>
    </p:extLst>
  </p:cSld>
  <p:clrMapOvr>
    <a:masterClrMapping/>
  </p:clrMapOvr>
  <mc:AlternateContent xmlns:mc="http://schemas.openxmlformats.org/markup-compatibility/2006">
    <mc:Choice xmlns:p14="http://schemas.microsoft.com/office/powerpoint/2010/main" Requires="p14">
      <p:transition spd="slow" p14:dur="2000" advTm="1878"/>
    </mc:Choice>
    <mc:Fallback>
      <p:transition spd="slow" advTm="1878"/>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odtytuł 2"/>
          <p:cNvSpPr txBox="1">
            <a:spLocks/>
          </p:cNvSpPr>
          <p:nvPr/>
        </p:nvSpPr>
        <p:spPr>
          <a:xfrm>
            <a:off x="482976" y="4797152"/>
            <a:ext cx="8424936" cy="62059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pl-PL" sz="4000" spc="600" dirty="0">
              <a:latin typeface="Cambria Math" pitchFamily="18" charset="0"/>
              <a:ea typeface="Cambria Math" pitchFamily="18" charset="0"/>
            </a:endParaRP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1060303" y="-638454"/>
            <a:ext cx="831983" cy="230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34556"/>
            <a:ext cx="9144001" cy="1992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pole tekstowe 2"/>
          <p:cNvSpPr txBox="1"/>
          <p:nvPr/>
        </p:nvSpPr>
        <p:spPr>
          <a:xfrm>
            <a:off x="482976" y="3353123"/>
            <a:ext cx="8265487" cy="1754326"/>
          </a:xfrm>
          <a:prstGeom prst="rect">
            <a:avLst/>
          </a:prstGeom>
          <a:noFill/>
        </p:spPr>
        <p:txBody>
          <a:bodyPr wrap="square" rtlCol="0">
            <a:spAutoFit/>
          </a:bodyPr>
          <a:lstStyle/>
          <a:p>
            <a:r>
              <a:rPr lang="en-GB" dirty="0"/>
              <a:t>airRoxy LTD  is a rapidly growing company, operating in ventilation business. It joins together  a team of highly experienced, ambitious and creative people. Our aim is to offer the best quality product, with competitive </a:t>
            </a:r>
            <a:r>
              <a:rPr lang="en-GB" dirty="0" smtClean="0"/>
              <a:t>prices.</a:t>
            </a:r>
            <a:r>
              <a:rPr lang="pl-PL" dirty="0" smtClean="0"/>
              <a:t> </a:t>
            </a:r>
            <a:r>
              <a:rPr lang="en-GB" dirty="0" smtClean="0"/>
              <a:t>Professionalism</a:t>
            </a:r>
            <a:r>
              <a:rPr lang="en-GB" dirty="0"/>
              <a:t>, following the technological development and constant effort to make the offer attractive is what make the clients fully </a:t>
            </a:r>
            <a:r>
              <a:rPr lang="en-GB" dirty="0" smtClean="0"/>
              <a:t>satisfied.</a:t>
            </a:r>
            <a:r>
              <a:rPr lang="pl-PL" dirty="0" smtClean="0"/>
              <a:t> </a:t>
            </a:r>
            <a:r>
              <a:rPr lang="en-GB" dirty="0" smtClean="0"/>
              <a:t>Check </a:t>
            </a:r>
            <a:r>
              <a:rPr lang="en-GB" dirty="0"/>
              <a:t>out our offer and become one of the satisfied  users of airRoxy’s products.</a:t>
            </a:r>
            <a:endParaRPr lang="pl-PL" dirty="0"/>
          </a:p>
        </p:txBody>
      </p:sp>
      <p:pic>
        <p:nvPicPr>
          <p:cNvPr id="5" name="Picture 2" descr="E:\pulpit tmp 2012\tmp 24.04.2012\tmp\Prezentacja AR\Góra ar green.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7872" y="10308"/>
            <a:ext cx="5472608" cy="1005458"/>
          </a:xfrm>
          <a:prstGeom prst="rect">
            <a:avLst/>
          </a:prstGeom>
          <a:noFill/>
          <a:extLst>
            <a:ext uri="{909E8E84-426E-40DD-AFC4-6F175D3DCCD1}">
              <a14:hiddenFill xmlns:a14="http://schemas.microsoft.com/office/drawing/2010/main">
                <a:solidFill>
                  <a:srgbClr val="FFFFFF"/>
                </a:solidFill>
              </a14:hiddenFill>
            </a:ext>
          </a:extLst>
        </p:spPr>
      </p:pic>
      <p:pic>
        <p:nvPicPr>
          <p:cNvPr id="4" name="Obraz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97631" y="874271"/>
            <a:ext cx="3816424" cy="2338705"/>
          </a:xfrm>
          <a:prstGeom prst="rect">
            <a:avLst/>
          </a:prstGeom>
        </p:spPr>
      </p:pic>
    </p:spTree>
    <p:extLst>
      <p:ext uri="{BB962C8B-B14F-4D97-AF65-F5344CB8AC3E}">
        <p14:creationId xmlns:p14="http://schemas.microsoft.com/office/powerpoint/2010/main" val="3844265455"/>
      </p:ext>
    </p:extLst>
  </p:cSld>
  <p:clrMapOvr>
    <a:masterClrMapping/>
  </p:clrMapOvr>
  <mc:AlternateContent xmlns:mc="http://schemas.openxmlformats.org/markup-compatibility/2006">
    <mc:Choice xmlns:p14="http://schemas.microsoft.com/office/powerpoint/2010/main" Requires="p14">
      <p:transition spd="slow" p14:dur="2000" advTm="10255"/>
    </mc:Choice>
    <mc:Fallback>
      <p:transition spd="slow" advTm="10255"/>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34556"/>
            <a:ext cx="9144001" cy="1992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Podtytuł 2"/>
          <p:cNvSpPr txBox="1">
            <a:spLocks/>
          </p:cNvSpPr>
          <p:nvPr/>
        </p:nvSpPr>
        <p:spPr>
          <a:xfrm>
            <a:off x="482976" y="4797152"/>
            <a:ext cx="8424936" cy="62059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pl-PL" sz="4000" spc="600" dirty="0">
              <a:latin typeface="Cambria Math" pitchFamily="18" charset="0"/>
              <a:ea typeface="Cambria Math" pitchFamily="18" charset="0"/>
            </a:endParaRPr>
          </a:p>
        </p:txBody>
      </p:sp>
      <p:pic>
        <p:nvPicPr>
          <p:cNvPr id="5" name="Picture 2" descr="E:\pulpit tmp 2012\tmp 24.04.2012\tmp\Prezentacja AR\Góra ar green.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7872" y="10308"/>
            <a:ext cx="5472608" cy="10054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1060303" y="-638454"/>
            <a:ext cx="831983" cy="230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ole tekstowe 1"/>
          <p:cNvSpPr txBox="1"/>
          <p:nvPr/>
        </p:nvSpPr>
        <p:spPr>
          <a:xfrm>
            <a:off x="5940153" y="1934830"/>
            <a:ext cx="2808312" cy="2585323"/>
          </a:xfrm>
          <a:prstGeom prst="rect">
            <a:avLst/>
          </a:prstGeom>
          <a:noFill/>
        </p:spPr>
        <p:txBody>
          <a:bodyPr wrap="square" rtlCol="0">
            <a:spAutoFit/>
          </a:bodyPr>
          <a:lstStyle/>
          <a:p>
            <a:r>
              <a:rPr lang="en-US" dirty="0"/>
              <a:t>What makes airRoxy fans unique is a modern design of the fans, depending on the model inspired </a:t>
            </a:r>
            <a:r>
              <a:rPr lang="en-US" dirty="0" smtClean="0"/>
              <a:t>by</a:t>
            </a:r>
            <a:r>
              <a:rPr lang="pl-PL" dirty="0" smtClean="0"/>
              <a:t>:</a:t>
            </a:r>
          </a:p>
          <a:p>
            <a:pPr marL="285750" indent="-285750">
              <a:buFont typeface="Arial" pitchFamily="34" charset="0"/>
              <a:buChar char="•"/>
            </a:pPr>
            <a:r>
              <a:rPr lang="en-GB" dirty="0" smtClean="0"/>
              <a:t>the </a:t>
            </a:r>
            <a:r>
              <a:rPr lang="en-GB" dirty="0"/>
              <a:t>sea wave </a:t>
            </a:r>
            <a:r>
              <a:rPr lang="en-GB" dirty="0" smtClean="0"/>
              <a:t>shape</a:t>
            </a:r>
            <a:endParaRPr lang="pl-PL" dirty="0" smtClean="0"/>
          </a:p>
          <a:p>
            <a:pPr marL="285750" indent="-285750">
              <a:buFont typeface="Arial" pitchFamily="34" charset="0"/>
              <a:buChar char="•"/>
            </a:pPr>
            <a:r>
              <a:rPr lang="en-GB" dirty="0" smtClean="0"/>
              <a:t>the </a:t>
            </a:r>
            <a:r>
              <a:rPr lang="en-GB" dirty="0"/>
              <a:t>nature of an air </a:t>
            </a:r>
            <a:r>
              <a:rPr lang="en-GB" dirty="0" smtClean="0"/>
              <a:t>flow</a:t>
            </a:r>
            <a:endParaRPr lang="pl-PL" dirty="0" smtClean="0"/>
          </a:p>
          <a:p>
            <a:pPr marL="285750" indent="-285750">
              <a:buFont typeface="Arial" pitchFamily="34" charset="0"/>
              <a:buChar char="•"/>
            </a:pPr>
            <a:r>
              <a:rPr lang="en-GB" dirty="0" smtClean="0"/>
              <a:t>air </a:t>
            </a:r>
            <a:r>
              <a:rPr lang="en-GB" dirty="0"/>
              <a:t>turbine </a:t>
            </a:r>
            <a:endParaRPr lang="pl-PL" dirty="0" smtClean="0"/>
          </a:p>
          <a:p>
            <a:pPr marL="285750" indent="-285750">
              <a:buFont typeface="Arial" pitchFamily="34" charset="0"/>
              <a:buChar char="•"/>
            </a:pPr>
            <a:r>
              <a:rPr lang="en-GB" dirty="0" smtClean="0"/>
              <a:t>cubistic</a:t>
            </a:r>
            <a:r>
              <a:rPr lang="en-GB" dirty="0"/>
              <a:t>, universal shape of a </a:t>
            </a:r>
            <a:r>
              <a:rPr lang="en-GB" dirty="0" smtClean="0"/>
              <a:t>square</a:t>
            </a:r>
            <a:endParaRPr lang="pl-PL" dirty="0" smtClean="0"/>
          </a:p>
        </p:txBody>
      </p:sp>
      <p:pic>
        <p:nvPicPr>
          <p:cNvPr id="8" name="Picture 3" descr="C:\Users\POLDESIGNER\Desktop\picasso_woman_with_mandolin_191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4803" y="1470267"/>
            <a:ext cx="1299167" cy="18002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POLDESIGNER\Desktop\prestig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5275" y="2639382"/>
            <a:ext cx="2101295" cy="105482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POLDESIGNER\Desktop\picasso.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4287" y="3174326"/>
            <a:ext cx="1064485" cy="5694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POLDESIGNER\Desktop\brabus-opor-aerodynamiczny.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26570" y="1955139"/>
            <a:ext cx="1584175" cy="105611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POLDESIGNER\Desktop\abs.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627785" y="2307509"/>
            <a:ext cx="2559702" cy="135450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354077" y="3803446"/>
            <a:ext cx="1673116" cy="1145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descr="C:\Users\POLDESIGNER\Desktop\prim rfon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998599" y="4366509"/>
            <a:ext cx="1700854" cy="116409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275827" y="3803446"/>
            <a:ext cx="1250743" cy="1250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descr="C:\Users\POLDESIGNER\Desktop\arid fin.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15547590">
            <a:off x="1540523" y="4549337"/>
            <a:ext cx="2096258" cy="1109266"/>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p:cNvSpPr txBox="1"/>
          <p:nvPr/>
        </p:nvSpPr>
        <p:spPr>
          <a:xfrm>
            <a:off x="3335005" y="929029"/>
            <a:ext cx="3384376" cy="461665"/>
          </a:xfrm>
          <a:prstGeom prst="rect">
            <a:avLst/>
          </a:prstGeom>
          <a:noFill/>
        </p:spPr>
        <p:txBody>
          <a:bodyPr wrap="square" rtlCol="0">
            <a:spAutoFit/>
          </a:bodyPr>
          <a:lstStyle/>
          <a:p>
            <a:r>
              <a:rPr lang="pl-PL" sz="2400" b="1" u="sng" dirty="0"/>
              <a:t>Modern design</a:t>
            </a:r>
            <a:endParaRPr lang="pl-PL" sz="2400" b="1" dirty="0"/>
          </a:p>
        </p:txBody>
      </p:sp>
    </p:spTree>
    <p:extLst>
      <p:ext uri="{BB962C8B-B14F-4D97-AF65-F5344CB8AC3E}">
        <p14:creationId xmlns:p14="http://schemas.microsoft.com/office/powerpoint/2010/main" val="833932647"/>
      </p:ext>
    </p:extLst>
  </p:cSld>
  <p:clrMapOvr>
    <a:masterClrMapping/>
  </p:clrMapOvr>
  <mc:AlternateContent xmlns:mc="http://schemas.openxmlformats.org/markup-compatibility/2006">
    <mc:Choice xmlns:p14="http://schemas.microsoft.com/office/powerpoint/2010/main" Requires="p14">
      <p:transition spd="slow" p14:dur="2000" advTm="8308"/>
    </mc:Choice>
    <mc:Fallback>
      <p:transition spd="slow" advTm="8308"/>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POLDESIGNER\Desktop\prestige zl.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960" y="854109"/>
            <a:ext cx="8039936" cy="4138121"/>
          </a:xfrm>
          <a:prstGeom prst="rect">
            <a:avLst/>
          </a:prstGeom>
          <a:noFill/>
          <a:extLst>
            <a:ext uri="{909E8E84-426E-40DD-AFC4-6F175D3DCCD1}">
              <a14:hiddenFill xmlns:a14="http://schemas.microsoft.com/office/drawing/2010/main">
                <a:solidFill>
                  <a:srgbClr val="FFFFFF"/>
                </a:solidFill>
              </a14:hiddenFill>
            </a:ext>
          </a:extLst>
        </p:spPr>
      </p:pic>
      <p:sp>
        <p:nvSpPr>
          <p:cNvPr id="16" name="Podtytuł 2"/>
          <p:cNvSpPr txBox="1">
            <a:spLocks/>
          </p:cNvSpPr>
          <p:nvPr/>
        </p:nvSpPr>
        <p:spPr>
          <a:xfrm>
            <a:off x="482976" y="4797152"/>
            <a:ext cx="8424936" cy="62059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pl-PL" sz="4000" spc="600" dirty="0">
              <a:latin typeface="Cambria Math" pitchFamily="18" charset="0"/>
              <a:ea typeface="Cambria Math" pitchFamily="18" charset="0"/>
            </a:endParaRPr>
          </a:p>
        </p:txBody>
      </p:sp>
      <p:pic>
        <p:nvPicPr>
          <p:cNvPr id="5" name="Picture 2" descr="E:\pulpit tmp 2012\tmp 24.04.2012\tmp\Prezentacja AR\Góra ar green.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7872" y="10308"/>
            <a:ext cx="5472608" cy="10054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1060303" y="-638454"/>
            <a:ext cx="831983" cy="230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034556"/>
            <a:ext cx="9144001" cy="1992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ole tekstowe 1"/>
          <p:cNvSpPr txBox="1"/>
          <p:nvPr/>
        </p:nvSpPr>
        <p:spPr>
          <a:xfrm>
            <a:off x="815104" y="3501008"/>
            <a:ext cx="7861352" cy="1754326"/>
          </a:xfrm>
          <a:prstGeom prst="rect">
            <a:avLst/>
          </a:prstGeom>
          <a:noFill/>
        </p:spPr>
        <p:txBody>
          <a:bodyPr wrap="square" rtlCol="0">
            <a:spAutoFit/>
          </a:bodyPr>
          <a:lstStyle/>
          <a:p>
            <a:r>
              <a:rPr lang="en-GB" dirty="0"/>
              <a:t>The usage of modular construction and production unification give us the flexibility in modifying the electronic controllers both with the direct or alternating current sensors and turbines. This solution gives an opportunity to adjust the product to the clients’ requirements and needs. In airRoxy’s fans you can decide to mount ball bearing or sleeve bearing. You can also adjust the motor power to your needs and mount it in different sizes of the fans.</a:t>
            </a:r>
            <a:endParaRPr lang="pl-PL" dirty="0"/>
          </a:p>
        </p:txBody>
      </p:sp>
      <p:sp>
        <p:nvSpPr>
          <p:cNvPr id="3" name="pole tekstowe 2"/>
          <p:cNvSpPr txBox="1"/>
          <p:nvPr/>
        </p:nvSpPr>
        <p:spPr>
          <a:xfrm>
            <a:off x="3110261" y="929029"/>
            <a:ext cx="3816424" cy="461665"/>
          </a:xfrm>
          <a:prstGeom prst="rect">
            <a:avLst/>
          </a:prstGeom>
          <a:noFill/>
        </p:spPr>
        <p:txBody>
          <a:bodyPr wrap="square" rtlCol="0">
            <a:spAutoFit/>
          </a:bodyPr>
          <a:lstStyle/>
          <a:p>
            <a:r>
              <a:rPr lang="en-GB" sz="2400" b="1" u="sng" dirty="0"/>
              <a:t>Modular construction</a:t>
            </a:r>
            <a:endParaRPr lang="pl-PL" sz="2400" b="1" dirty="0"/>
          </a:p>
        </p:txBody>
      </p:sp>
    </p:spTree>
    <p:extLst>
      <p:ext uri="{BB962C8B-B14F-4D97-AF65-F5344CB8AC3E}">
        <p14:creationId xmlns:p14="http://schemas.microsoft.com/office/powerpoint/2010/main" val="833932647"/>
      </p:ext>
    </p:extLst>
  </p:cSld>
  <p:clrMapOvr>
    <a:masterClrMapping/>
  </p:clrMapOvr>
  <mc:AlternateContent xmlns:mc="http://schemas.openxmlformats.org/markup-compatibility/2006">
    <mc:Choice xmlns:p14="http://schemas.microsoft.com/office/powerpoint/2010/main" Requires="p14">
      <p:transition spd="slow" p14:dur="2000" advTm="10469"/>
    </mc:Choice>
    <mc:Fallback>
      <p:transition spd="slow" advTm="10469"/>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34556"/>
            <a:ext cx="9144001" cy="1992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E:\pulpit tmp 2012\tmp 24.04.2012\tmp\Prezentacja AR\Góra ar green.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7872" y="10308"/>
            <a:ext cx="5472608" cy="1005458"/>
          </a:xfrm>
          <a:prstGeom prst="rect">
            <a:avLst/>
          </a:prstGeom>
          <a:noFill/>
          <a:extLst>
            <a:ext uri="{909E8E84-426E-40DD-AFC4-6F175D3DCCD1}">
              <a14:hiddenFill xmlns:a14="http://schemas.microsoft.com/office/drawing/2010/main">
                <a:solidFill>
                  <a:srgbClr val="FFFFFF"/>
                </a:solidFill>
              </a14:hiddenFill>
            </a:ext>
          </a:extLst>
        </p:spPr>
      </p:pic>
      <p:sp>
        <p:nvSpPr>
          <p:cNvPr id="16" name="Podtytuł 2"/>
          <p:cNvSpPr txBox="1">
            <a:spLocks/>
          </p:cNvSpPr>
          <p:nvPr/>
        </p:nvSpPr>
        <p:spPr>
          <a:xfrm>
            <a:off x="482976" y="4797152"/>
            <a:ext cx="8424936" cy="62059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pl-PL" sz="4000" spc="600" dirty="0">
              <a:latin typeface="Cambria Math" pitchFamily="18" charset="0"/>
              <a:ea typeface="Cambria Math" pitchFamily="18" charset="0"/>
            </a:endParaRPr>
          </a:p>
        </p:txBody>
      </p:sp>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1060303" y="-638454"/>
            <a:ext cx="831983" cy="230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ole tekstowe 1"/>
          <p:cNvSpPr txBox="1"/>
          <p:nvPr/>
        </p:nvSpPr>
        <p:spPr>
          <a:xfrm>
            <a:off x="4541060" y="1918871"/>
            <a:ext cx="4008528" cy="3416320"/>
          </a:xfrm>
          <a:prstGeom prst="rect">
            <a:avLst/>
          </a:prstGeom>
          <a:noFill/>
        </p:spPr>
        <p:txBody>
          <a:bodyPr wrap="square" rtlCol="0">
            <a:spAutoFit/>
          </a:bodyPr>
          <a:lstStyle/>
          <a:p>
            <a:pPr marL="285750" indent="-285750">
              <a:buFont typeface="Arial" pitchFamily="34" charset="0"/>
              <a:buChar char="•"/>
            </a:pPr>
            <a:r>
              <a:rPr lang="en-GB" dirty="0" smtClean="0"/>
              <a:t>turbine with changeable paddle geometry</a:t>
            </a:r>
          </a:p>
          <a:p>
            <a:pPr marL="285750" indent="-285750">
              <a:buFont typeface="Arial" pitchFamily="34" charset="0"/>
              <a:buChar char="•"/>
            </a:pPr>
            <a:r>
              <a:rPr lang="en-GB" dirty="0" smtClean="0"/>
              <a:t>large airflow with low acoustic pressure</a:t>
            </a:r>
          </a:p>
          <a:p>
            <a:pPr marL="285750" indent="-285750">
              <a:buFont typeface="Arial" pitchFamily="34" charset="0"/>
              <a:buChar char="•"/>
            </a:pPr>
            <a:r>
              <a:rPr lang="en-GB" dirty="0" smtClean="0"/>
              <a:t>the turbine adjusted to the particular size and parameters of fan </a:t>
            </a:r>
          </a:p>
          <a:p>
            <a:pPr marL="285750" indent="-285750">
              <a:buFont typeface="Arial" pitchFamily="34" charset="0"/>
              <a:buChar char="•"/>
            </a:pPr>
            <a:r>
              <a:rPr lang="en-GB" dirty="0" smtClean="0"/>
              <a:t>it is adjusted to the particular size of the fan</a:t>
            </a:r>
          </a:p>
          <a:p>
            <a:pPr marL="285750" indent="-285750">
              <a:buFont typeface="Arial" pitchFamily="34" charset="0"/>
              <a:buChar char="•"/>
            </a:pPr>
            <a:r>
              <a:rPr lang="en-GB" dirty="0" smtClean="0"/>
              <a:t>location of the turbine at the front site of the fan </a:t>
            </a:r>
          </a:p>
          <a:p>
            <a:pPr marL="285750" indent="-285750">
              <a:buFont typeface="Arial" pitchFamily="34" charset="0"/>
              <a:buChar char="•"/>
            </a:pPr>
            <a:r>
              <a:rPr lang="en-GB" dirty="0" smtClean="0"/>
              <a:t>motor’s long operating life guaranteed by well balanced turbine</a:t>
            </a:r>
          </a:p>
        </p:txBody>
      </p:sp>
      <p:sp>
        <p:nvSpPr>
          <p:cNvPr id="3" name="pole tekstowe 2"/>
          <p:cNvSpPr txBox="1"/>
          <p:nvPr/>
        </p:nvSpPr>
        <p:spPr>
          <a:xfrm>
            <a:off x="2254317" y="1015766"/>
            <a:ext cx="4896543" cy="461665"/>
          </a:xfrm>
          <a:prstGeom prst="rect">
            <a:avLst/>
          </a:prstGeom>
          <a:noFill/>
        </p:spPr>
        <p:txBody>
          <a:bodyPr wrap="square" rtlCol="0">
            <a:spAutoFit/>
          </a:bodyPr>
          <a:lstStyle/>
          <a:p>
            <a:r>
              <a:rPr lang="en-GB" sz="2400" b="1" u="sng" dirty="0"/>
              <a:t>Innovative </a:t>
            </a:r>
            <a:r>
              <a:rPr lang="en-GB" sz="2400" b="1" u="sng" dirty="0" smtClean="0"/>
              <a:t>solutions</a:t>
            </a:r>
            <a:r>
              <a:rPr lang="pl-PL" sz="2400" b="1" dirty="0"/>
              <a:t> </a:t>
            </a:r>
            <a:r>
              <a:rPr lang="pl-PL" sz="2400" b="1" u="sng" dirty="0" smtClean="0"/>
              <a:t>- </a:t>
            </a:r>
            <a:r>
              <a:rPr lang="pl-PL" sz="2400" b="1" u="sng" dirty="0" err="1" smtClean="0"/>
              <a:t>turbine</a:t>
            </a:r>
            <a:endParaRPr lang="pl-PL" sz="2400" b="1" dirty="0" smtClean="0"/>
          </a:p>
        </p:txBody>
      </p:sp>
      <p:pic>
        <p:nvPicPr>
          <p:cNvPr id="10" name="Picture 3" descr="C:\Users\PDS 01\Desktop\t100.t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68" y="3203443"/>
            <a:ext cx="4680520" cy="220862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PDS 01\Desktop\t120.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1576" y="1589574"/>
            <a:ext cx="4819448" cy="2274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932647"/>
      </p:ext>
    </p:extLst>
  </p:cSld>
  <p:clrMapOvr>
    <a:masterClrMapping/>
  </p:clrMapOvr>
  <mc:AlternateContent xmlns:mc="http://schemas.openxmlformats.org/markup-compatibility/2006">
    <mc:Choice xmlns:p14="http://schemas.microsoft.com/office/powerpoint/2010/main" Requires="p14">
      <p:transition spd="slow" p14:dur="2000" advTm="13896"/>
    </mc:Choice>
    <mc:Fallback>
      <p:transition spd="slow" advTm="13896"/>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odtytuł 2"/>
          <p:cNvSpPr txBox="1">
            <a:spLocks/>
          </p:cNvSpPr>
          <p:nvPr/>
        </p:nvSpPr>
        <p:spPr>
          <a:xfrm>
            <a:off x="482976" y="4797152"/>
            <a:ext cx="8424936" cy="62059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pl-PL" sz="4000" spc="600" dirty="0">
              <a:latin typeface="Cambria Math" pitchFamily="18" charset="0"/>
              <a:ea typeface="Cambria Math" pitchFamily="18" charset="0"/>
            </a:endParaRPr>
          </a:p>
        </p:txBody>
      </p:sp>
      <p:pic>
        <p:nvPicPr>
          <p:cNvPr id="5" name="Picture 2" descr="E:\pulpit tmp 2012\tmp 24.04.2012\tmp\Prezentacja AR\Góra ar green.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872" y="10308"/>
            <a:ext cx="5472608" cy="10054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1060303" y="-638454"/>
            <a:ext cx="831983" cy="230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034556"/>
            <a:ext cx="9144001" cy="1992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ole tekstowe 1"/>
          <p:cNvSpPr txBox="1"/>
          <p:nvPr/>
        </p:nvSpPr>
        <p:spPr>
          <a:xfrm>
            <a:off x="4285920" y="1908738"/>
            <a:ext cx="4236512" cy="3416320"/>
          </a:xfrm>
          <a:prstGeom prst="rect">
            <a:avLst/>
          </a:prstGeom>
          <a:noFill/>
        </p:spPr>
        <p:txBody>
          <a:bodyPr wrap="square" rtlCol="0">
            <a:spAutoFit/>
          </a:bodyPr>
          <a:lstStyle/>
          <a:p>
            <a:r>
              <a:rPr lang="en-GB" dirty="0" smtClean="0"/>
              <a:t>One of the innovations is a fan baffle which:</a:t>
            </a:r>
          </a:p>
          <a:p>
            <a:pPr marL="285750" indent="-285750">
              <a:buFont typeface="Arial" pitchFamily="34" charset="0"/>
              <a:buChar char="•"/>
            </a:pPr>
            <a:r>
              <a:rPr lang="en-GB" dirty="0" smtClean="0"/>
              <a:t>restricts the turbulent air stream</a:t>
            </a:r>
          </a:p>
          <a:p>
            <a:pPr marL="285750" indent="-285750">
              <a:buFont typeface="Arial" pitchFamily="34" charset="0"/>
              <a:buChar char="•"/>
            </a:pPr>
            <a:r>
              <a:rPr lang="en-GB" dirty="0" smtClean="0"/>
              <a:t>improves the airflow </a:t>
            </a:r>
          </a:p>
          <a:p>
            <a:pPr marL="285750" indent="-285750">
              <a:buFont typeface="Arial" pitchFamily="34" charset="0"/>
              <a:buChar char="•"/>
            </a:pPr>
            <a:r>
              <a:rPr lang="en-GB" dirty="0" smtClean="0"/>
              <a:t>better the circulation of the air in ducts. </a:t>
            </a:r>
          </a:p>
          <a:p>
            <a:endParaRPr lang="en-GB" dirty="0" smtClean="0"/>
          </a:p>
          <a:p>
            <a:r>
              <a:rPr lang="en-GB" dirty="0" smtClean="0"/>
              <a:t>High water-resistance of the motor and the fan itself is ensured thanks to:</a:t>
            </a:r>
          </a:p>
          <a:p>
            <a:pPr marL="285750" indent="-285750">
              <a:buFont typeface="Arial" pitchFamily="34" charset="0"/>
              <a:buChar char="•"/>
            </a:pPr>
            <a:r>
              <a:rPr lang="en-GB" dirty="0" smtClean="0"/>
              <a:t>tightly fixed elements </a:t>
            </a:r>
          </a:p>
          <a:p>
            <a:pPr marL="285750" indent="-285750">
              <a:buFont typeface="Arial" pitchFamily="34" charset="0"/>
              <a:buChar char="•"/>
            </a:pPr>
            <a:r>
              <a:rPr lang="en-GB" dirty="0" smtClean="0"/>
              <a:t>components joint together on the basis of clamps</a:t>
            </a:r>
          </a:p>
          <a:p>
            <a:pPr marL="285750" indent="-285750">
              <a:buFont typeface="Arial" pitchFamily="34" charset="0"/>
              <a:buChar char="•"/>
            </a:pPr>
            <a:r>
              <a:rPr lang="en-GB" dirty="0" smtClean="0"/>
              <a:t>silicone seals</a:t>
            </a:r>
          </a:p>
        </p:txBody>
      </p:sp>
      <p:pic>
        <p:nvPicPr>
          <p:cNvPr id="8" name="Obraz 7"/>
          <p:cNvPicPr>
            <a:picLocks noChangeAspect="1"/>
          </p:cNvPicPr>
          <p:nvPr/>
        </p:nvPicPr>
        <p:blipFill>
          <a:blip r:embed="rId5" cstate="print"/>
          <a:stretch>
            <a:fillRect/>
          </a:stretch>
        </p:blipFill>
        <p:spPr>
          <a:xfrm>
            <a:off x="683568" y="1916832"/>
            <a:ext cx="2520280" cy="1417657"/>
          </a:xfrm>
          <a:prstGeom prst="roundRect">
            <a:avLst>
              <a:gd name="adj" fmla="val 8594"/>
            </a:avLst>
          </a:prstGeom>
          <a:solidFill>
            <a:srgbClr val="FFFFFF">
              <a:shade val="85000"/>
            </a:srgbClr>
          </a:solidFill>
          <a:ln>
            <a:noFill/>
          </a:ln>
          <a:effectLst>
            <a:outerShdw blurRad="63500" sx="102000" sy="102000" algn="ctr" rotWithShape="0">
              <a:prstClr val="black">
                <a:alpha val="40000"/>
              </a:prstClr>
            </a:outerShdw>
            <a:reflection blurRad="12700" stA="38000" endPos="28000" dist="5000" dir="5400000" sy="-100000" algn="bl" rotWithShape="0"/>
          </a:effectLst>
        </p:spPr>
      </p:pic>
      <p:pic>
        <p:nvPicPr>
          <p:cNvPr id="10" name="Obraz 9"/>
          <p:cNvPicPr>
            <a:picLocks noChangeAspect="1"/>
          </p:cNvPicPr>
          <p:nvPr/>
        </p:nvPicPr>
        <p:blipFill>
          <a:blip r:embed="rId6" cstate="print"/>
          <a:stretch>
            <a:fillRect/>
          </a:stretch>
        </p:blipFill>
        <p:spPr>
          <a:xfrm>
            <a:off x="683568" y="3616898"/>
            <a:ext cx="2520280" cy="1417658"/>
          </a:xfrm>
          <a:prstGeom prst="roundRect">
            <a:avLst>
              <a:gd name="adj" fmla="val 8594"/>
            </a:avLst>
          </a:prstGeom>
          <a:solidFill>
            <a:srgbClr val="FFFFFF">
              <a:shade val="85000"/>
            </a:srgbClr>
          </a:solidFill>
          <a:ln>
            <a:noFill/>
          </a:ln>
          <a:effectLst>
            <a:outerShdw blurRad="63500" sx="102000" sy="102000" algn="ctr" rotWithShape="0">
              <a:prstClr val="black">
                <a:alpha val="40000"/>
              </a:prstClr>
            </a:outerShdw>
            <a:reflection blurRad="12700" stA="38000" endPos="28000" dist="5000" dir="5400000" sy="-100000" algn="bl" rotWithShape="0"/>
          </a:effectLst>
        </p:spPr>
      </p:pic>
      <p:sp>
        <p:nvSpPr>
          <p:cNvPr id="11" name="pole tekstowe 10"/>
          <p:cNvSpPr txBox="1"/>
          <p:nvPr/>
        </p:nvSpPr>
        <p:spPr>
          <a:xfrm>
            <a:off x="2483768" y="1015766"/>
            <a:ext cx="4896543" cy="461665"/>
          </a:xfrm>
          <a:prstGeom prst="rect">
            <a:avLst/>
          </a:prstGeom>
          <a:noFill/>
        </p:spPr>
        <p:txBody>
          <a:bodyPr wrap="square" rtlCol="0">
            <a:spAutoFit/>
          </a:bodyPr>
          <a:lstStyle/>
          <a:p>
            <a:r>
              <a:rPr lang="en-US" sz="2400" b="1" u="sng" smtClean="0"/>
              <a:t>Innovative solutions</a:t>
            </a:r>
            <a:r>
              <a:rPr lang="en-US" sz="2400" b="1" smtClean="0"/>
              <a:t> </a:t>
            </a:r>
            <a:r>
              <a:rPr lang="en-US" sz="2400" b="1" u="sng" smtClean="0"/>
              <a:t>– fan baffle</a:t>
            </a:r>
            <a:endParaRPr lang="en-US" sz="2400" b="1" smtClean="0"/>
          </a:p>
        </p:txBody>
      </p:sp>
    </p:spTree>
    <p:extLst>
      <p:ext uri="{BB962C8B-B14F-4D97-AF65-F5344CB8AC3E}">
        <p14:creationId xmlns:p14="http://schemas.microsoft.com/office/powerpoint/2010/main" val="833932647"/>
      </p:ext>
    </p:extLst>
  </p:cSld>
  <p:clrMapOvr>
    <a:masterClrMapping/>
  </p:clrMapOvr>
  <mc:AlternateContent xmlns:mc="http://schemas.openxmlformats.org/markup-compatibility/2006">
    <mc:Choice xmlns:p14="http://schemas.microsoft.com/office/powerpoint/2010/main" Requires="p14">
      <p:transition spd="slow" p14:dur="2000" advTm="16019"/>
    </mc:Choice>
    <mc:Fallback>
      <p:transition spd="slow" advTm="16019"/>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odtytuł 2"/>
          <p:cNvSpPr txBox="1">
            <a:spLocks/>
          </p:cNvSpPr>
          <p:nvPr/>
        </p:nvSpPr>
        <p:spPr>
          <a:xfrm>
            <a:off x="482976" y="4797152"/>
            <a:ext cx="8424936" cy="62059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pl-PL" sz="4000" spc="600" dirty="0">
              <a:latin typeface="Cambria Math" pitchFamily="18" charset="0"/>
              <a:ea typeface="Cambria Math" pitchFamily="18" charset="0"/>
            </a:endParaRPr>
          </a:p>
        </p:txBody>
      </p:sp>
      <p:pic>
        <p:nvPicPr>
          <p:cNvPr id="5" name="Picture 2" descr="E:\pulpit tmp 2012\tmp 24.04.2012\tmp\Prezentacja AR\Góra ar green.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872" y="10308"/>
            <a:ext cx="5472608" cy="10054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1060303" y="-638454"/>
            <a:ext cx="831983" cy="230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034556"/>
            <a:ext cx="9144001" cy="1992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ole tekstowe 1"/>
          <p:cNvSpPr txBox="1"/>
          <p:nvPr/>
        </p:nvSpPr>
        <p:spPr>
          <a:xfrm>
            <a:off x="5220072" y="2904723"/>
            <a:ext cx="2952328" cy="1477328"/>
          </a:xfrm>
          <a:prstGeom prst="rect">
            <a:avLst/>
          </a:prstGeom>
          <a:noFill/>
        </p:spPr>
        <p:txBody>
          <a:bodyPr wrap="square" rtlCol="0">
            <a:spAutoFit/>
          </a:bodyPr>
          <a:lstStyle/>
          <a:p>
            <a:r>
              <a:rPr lang="en-GB" dirty="0" smtClean="0"/>
              <a:t>The casing of the fans is made of the best quality ABS which is characterised by its  high durability and scratch resistance.</a:t>
            </a:r>
            <a:endParaRPr lang="en-GB" dirty="0"/>
          </a:p>
        </p:txBody>
      </p:sp>
      <p:sp>
        <p:nvSpPr>
          <p:cNvPr id="11" name="Prostokąt 10"/>
          <p:cNvSpPr/>
          <p:nvPr/>
        </p:nvSpPr>
        <p:spPr>
          <a:xfrm>
            <a:off x="1691680" y="1700808"/>
            <a:ext cx="1319592" cy="923330"/>
          </a:xfrm>
          <a:prstGeom prst="rect">
            <a:avLst/>
          </a:prstGeom>
          <a:noFill/>
        </p:spPr>
        <p:txBody>
          <a:bodyPr wrap="none" lIns="91440" tIns="45720" rIns="91440" bIns="45720">
            <a:spAutoFit/>
          </a:bodyPr>
          <a:lstStyle/>
          <a:p>
            <a:pPr algn="ctr"/>
            <a:r>
              <a:rPr lang="pl-PL"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ABS</a:t>
            </a:r>
            <a:endParaRPr lang="pl-PL"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pic>
        <p:nvPicPr>
          <p:cNvPr id="12" name="Picture 4" descr="C:\Users\POLDESIGNER\Desktop\abs.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062" y="2243195"/>
            <a:ext cx="5292080" cy="2800384"/>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p:cNvSpPr txBox="1"/>
          <p:nvPr/>
        </p:nvSpPr>
        <p:spPr>
          <a:xfrm>
            <a:off x="3011272" y="1015766"/>
            <a:ext cx="4176464" cy="461665"/>
          </a:xfrm>
          <a:prstGeom prst="rect">
            <a:avLst/>
          </a:prstGeom>
          <a:noFill/>
        </p:spPr>
        <p:txBody>
          <a:bodyPr wrap="square" rtlCol="0">
            <a:spAutoFit/>
          </a:bodyPr>
          <a:lstStyle/>
          <a:p>
            <a:r>
              <a:rPr lang="en-GB" sz="2400" b="1" u="sng" dirty="0"/>
              <a:t>High quality materials</a:t>
            </a:r>
            <a:endParaRPr lang="pl-PL" sz="2400" b="1" dirty="0"/>
          </a:p>
        </p:txBody>
      </p:sp>
    </p:spTree>
    <p:extLst>
      <p:ext uri="{BB962C8B-B14F-4D97-AF65-F5344CB8AC3E}">
        <p14:creationId xmlns:p14="http://schemas.microsoft.com/office/powerpoint/2010/main" val="833932647"/>
      </p:ext>
    </p:extLst>
  </p:cSld>
  <p:clrMapOvr>
    <a:masterClrMapping/>
  </p:clrMapOvr>
  <mc:AlternateContent xmlns:mc="http://schemas.openxmlformats.org/markup-compatibility/2006">
    <mc:Choice xmlns:p14="http://schemas.microsoft.com/office/powerpoint/2010/main" Requires="p14">
      <p:transition spd="slow" p14:dur="2000" advTm="7079"/>
    </mc:Choice>
    <mc:Fallback>
      <p:transition spd="slow" advTm="7079"/>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odtytuł 2"/>
          <p:cNvSpPr txBox="1">
            <a:spLocks/>
          </p:cNvSpPr>
          <p:nvPr/>
        </p:nvSpPr>
        <p:spPr>
          <a:xfrm>
            <a:off x="482976" y="4797152"/>
            <a:ext cx="8424936" cy="62059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pl-PL" sz="4000" spc="600" dirty="0">
              <a:latin typeface="Cambria Math" pitchFamily="18" charset="0"/>
              <a:ea typeface="Cambria Math" pitchFamily="18" charset="0"/>
            </a:endParaRPr>
          </a:p>
        </p:txBody>
      </p:sp>
      <p:pic>
        <p:nvPicPr>
          <p:cNvPr id="5" name="Picture 2" descr="E:\pulpit tmp 2012\tmp 24.04.2012\tmp\Prezentacja AR\Góra ar green.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872" y="10308"/>
            <a:ext cx="5472608" cy="100545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34556"/>
            <a:ext cx="9144001" cy="1992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1060303" y="-638454"/>
            <a:ext cx="831983" cy="230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pole tekstowe 2"/>
          <p:cNvSpPr txBox="1"/>
          <p:nvPr/>
        </p:nvSpPr>
        <p:spPr>
          <a:xfrm>
            <a:off x="5099504" y="2610625"/>
            <a:ext cx="3168352" cy="2585323"/>
          </a:xfrm>
          <a:prstGeom prst="rect">
            <a:avLst/>
          </a:prstGeom>
          <a:noFill/>
        </p:spPr>
        <p:txBody>
          <a:bodyPr wrap="square" rtlCol="0">
            <a:spAutoFit/>
          </a:bodyPr>
          <a:lstStyle/>
          <a:p>
            <a:r>
              <a:rPr lang="en-GB" dirty="0"/>
              <a:t>All the active elements exposed to the high temperature are isolated and made of technical material called polycarbonate. It makes the usage safer and it prolongs the operating life of the fan. These are such elements as motor casing and turbine of the </a:t>
            </a:r>
            <a:r>
              <a:rPr lang="pl-PL" dirty="0">
                <a:sym typeface="Symbol"/>
              </a:rPr>
              <a:t></a:t>
            </a:r>
            <a:r>
              <a:rPr lang="en-US" dirty="0"/>
              <a:t>150 fans. </a:t>
            </a:r>
            <a:endParaRPr lang="pl-PL" dirty="0"/>
          </a:p>
        </p:txBody>
      </p:sp>
      <p:sp>
        <p:nvSpPr>
          <p:cNvPr id="8" name="Prostokąt 7"/>
          <p:cNvSpPr/>
          <p:nvPr/>
        </p:nvSpPr>
        <p:spPr>
          <a:xfrm>
            <a:off x="2051720" y="1800385"/>
            <a:ext cx="728663" cy="822960"/>
          </a:xfrm>
          <a:prstGeom prst="rect">
            <a:avLst/>
          </a:prstGeom>
          <a:noFill/>
        </p:spPr>
        <p:txBody>
          <a:bodyPr wrap="none" lIns="91440" tIns="45720" rIns="91440" bIns="45720">
            <a:spAutoFit/>
          </a:bodyPr>
          <a:lstStyle/>
          <a:p>
            <a:pPr algn="ctr"/>
            <a:r>
              <a:rPr lang="pl-PL"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PC</a:t>
            </a:r>
            <a:endParaRPr lang="pl-PL"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pic>
        <p:nvPicPr>
          <p:cNvPr id="11" name="Picture 2" descr="C:\Users\POLDESIGNER\Desktop\pc.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5136" y="2238450"/>
            <a:ext cx="5599224" cy="2962914"/>
          </a:xfrm>
          <a:prstGeom prst="rect">
            <a:avLst/>
          </a:prstGeom>
          <a:noFill/>
          <a:extLst>
            <a:ext uri="{909E8E84-426E-40DD-AFC4-6F175D3DCCD1}">
              <a14:hiddenFill xmlns:a14="http://schemas.microsoft.com/office/drawing/2010/main">
                <a:solidFill>
                  <a:srgbClr val="FFFFFF"/>
                </a:solidFill>
              </a14:hiddenFill>
            </a:ext>
          </a:extLst>
        </p:spPr>
      </p:pic>
      <p:sp>
        <p:nvSpPr>
          <p:cNvPr id="13" name="pole tekstowe 12"/>
          <p:cNvSpPr txBox="1"/>
          <p:nvPr/>
        </p:nvSpPr>
        <p:spPr>
          <a:xfrm>
            <a:off x="3011272" y="1015766"/>
            <a:ext cx="4176464" cy="461665"/>
          </a:xfrm>
          <a:prstGeom prst="rect">
            <a:avLst/>
          </a:prstGeom>
          <a:noFill/>
        </p:spPr>
        <p:txBody>
          <a:bodyPr wrap="square" rtlCol="0">
            <a:spAutoFit/>
          </a:bodyPr>
          <a:lstStyle/>
          <a:p>
            <a:r>
              <a:rPr lang="en-GB" sz="2400" b="1" u="sng" dirty="0"/>
              <a:t>High quality materials</a:t>
            </a:r>
            <a:endParaRPr lang="pl-PL" sz="2400" b="1" dirty="0"/>
          </a:p>
        </p:txBody>
      </p:sp>
    </p:spTree>
    <p:extLst>
      <p:ext uri="{BB962C8B-B14F-4D97-AF65-F5344CB8AC3E}">
        <p14:creationId xmlns:p14="http://schemas.microsoft.com/office/powerpoint/2010/main" val="66337005"/>
      </p:ext>
    </p:extLst>
  </p:cSld>
  <p:clrMapOvr>
    <a:masterClrMapping/>
  </p:clrMapOvr>
  <mc:AlternateContent xmlns:mc="http://schemas.openxmlformats.org/markup-compatibility/2006">
    <mc:Choice xmlns:p14="http://schemas.microsoft.com/office/powerpoint/2010/main" Requires="p14">
      <p:transition spd="slow" p14:dur="2000" advTm="16772"/>
    </mc:Choice>
    <mc:Fallback>
      <p:transition spd="slow" advTm="16772"/>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odtytuł 2"/>
          <p:cNvSpPr txBox="1">
            <a:spLocks/>
          </p:cNvSpPr>
          <p:nvPr/>
        </p:nvSpPr>
        <p:spPr>
          <a:xfrm>
            <a:off x="482976" y="4797152"/>
            <a:ext cx="8424936" cy="62059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pl-PL" sz="4000" spc="600" dirty="0">
              <a:latin typeface="Cambria Math" pitchFamily="18" charset="0"/>
              <a:ea typeface="Cambria Math" pitchFamily="18" charset="0"/>
            </a:endParaRPr>
          </a:p>
        </p:txBody>
      </p:sp>
      <p:pic>
        <p:nvPicPr>
          <p:cNvPr id="5" name="Picture 2" descr="E:\pulpit tmp 2012\tmp 24.04.2012\tmp\Prezentacja AR\Góra ar green.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872" y="10308"/>
            <a:ext cx="5472608" cy="100545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34556"/>
            <a:ext cx="9144001" cy="1992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1060303" y="-638454"/>
            <a:ext cx="831983" cy="230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pole tekstowe 2"/>
          <p:cNvSpPr txBox="1"/>
          <p:nvPr/>
        </p:nvSpPr>
        <p:spPr>
          <a:xfrm>
            <a:off x="5148064" y="1873332"/>
            <a:ext cx="3312368" cy="3139321"/>
          </a:xfrm>
          <a:prstGeom prst="rect">
            <a:avLst/>
          </a:prstGeom>
          <a:noFill/>
        </p:spPr>
        <p:txBody>
          <a:bodyPr wrap="square" rtlCol="0">
            <a:spAutoFit/>
          </a:bodyPr>
          <a:lstStyle/>
          <a:p>
            <a:r>
              <a:rPr lang="en-GB" dirty="0"/>
              <a:t>The openings for the wire connection are protected by a silicone seals, it gives an opportunity to adjust the size of the opening to the size of the wires and additionally the motor is protected from the water and humidity. Silicon seals and a special casing construction of the fan ensure high class of waterproofness.</a:t>
            </a:r>
            <a:endParaRPr lang="pl-PL" dirty="0" smtClean="0"/>
          </a:p>
        </p:txBody>
      </p:sp>
      <p:sp>
        <p:nvSpPr>
          <p:cNvPr id="8" name="Prostokąt 7"/>
          <p:cNvSpPr/>
          <p:nvPr/>
        </p:nvSpPr>
        <p:spPr>
          <a:xfrm>
            <a:off x="1187624" y="2069198"/>
            <a:ext cx="2195024" cy="830997"/>
          </a:xfrm>
          <a:prstGeom prst="rect">
            <a:avLst/>
          </a:prstGeom>
          <a:noFill/>
        </p:spPr>
        <p:txBody>
          <a:bodyPr wrap="none" lIns="91440" tIns="45720" rIns="91440" bIns="45720">
            <a:spAutoFit/>
          </a:bodyPr>
          <a:lstStyle/>
          <a:p>
            <a:pPr algn="ctr"/>
            <a:r>
              <a:rPr lang="pl-PL" sz="48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SILIKON</a:t>
            </a:r>
            <a:endParaRPr lang="pl-PL" sz="48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pic>
        <p:nvPicPr>
          <p:cNvPr id="11" name="Picture 3" descr="C:\Users\POLDESIGNER\Desktop\silikon.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5862" y="3363971"/>
            <a:ext cx="3613606" cy="191219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POLDESIGNER\Desktop\silikon.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8544" y="2625395"/>
            <a:ext cx="3613606" cy="191219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POLDESIGNER\Desktop\silikon.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1069" y="3363971"/>
            <a:ext cx="3613606" cy="1912194"/>
          </a:xfrm>
          <a:prstGeom prst="rect">
            <a:avLst/>
          </a:prstGeom>
          <a:noFill/>
          <a:extLst>
            <a:ext uri="{909E8E84-426E-40DD-AFC4-6F175D3DCCD1}">
              <a14:hiddenFill xmlns:a14="http://schemas.microsoft.com/office/drawing/2010/main">
                <a:solidFill>
                  <a:srgbClr val="FFFFFF"/>
                </a:solidFill>
              </a14:hiddenFill>
            </a:ext>
          </a:extLst>
        </p:spPr>
      </p:pic>
      <p:sp>
        <p:nvSpPr>
          <p:cNvPr id="15" name="pole tekstowe 14"/>
          <p:cNvSpPr txBox="1"/>
          <p:nvPr/>
        </p:nvSpPr>
        <p:spPr>
          <a:xfrm>
            <a:off x="3011272" y="1015766"/>
            <a:ext cx="4176464" cy="461665"/>
          </a:xfrm>
          <a:prstGeom prst="rect">
            <a:avLst/>
          </a:prstGeom>
          <a:noFill/>
        </p:spPr>
        <p:txBody>
          <a:bodyPr wrap="square" rtlCol="0">
            <a:spAutoFit/>
          </a:bodyPr>
          <a:lstStyle/>
          <a:p>
            <a:r>
              <a:rPr lang="en-GB" sz="2400" b="1" u="sng" dirty="0"/>
              <a:t>High quality materials</a:t>
            </a:r>
            <a:endParaRPr lang="pl-PL" sz="2400" b="1" dirty="0"/>
          </a:p>
        </p:txBody>
      </p:sp>
    </p:spTree>
    <p:extLst>
      <p:ext uri="{BB962C8B-B14F-4D97-AF65-F5344CB8AC3E}">
        <p14:creationId xmlns:p14="http://schemas.microsoft.com/office/powerpoint/2010/main" val="66337005"/>
      </p:ext>
    </p:extLst>
  </p:cSld>
  <p:clrMapOvr>
    <a:masterClrMapping/>
  </p:clrMapOvr>
  <mc:AlternateContent xmlns:mc="http://schemas.openxmlformats.org/markup-compatibility/2006">
    <mc:Choice xmlns:p14="http://schemas.microsoft.com/office/powerpoint/2010/main" Requires="p14">
      <p:transition spd="slow" p14:dur="2000" advTm="12034"/>
    </mc:Choice>
    <mc:Fallback>
      <p:transition spd="slow" advTm="12034"/>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750" y="1616142"/>
            <a:ext cx="1555250" cy="3602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Podtytuł 2"/>
          <p:cNvSpPr txBox="1">
            <a:spLocks/>
          </p:cNvSpPr>
          <p:nvPr/>
        </p:nvSpPr>
        <p:spPr>
          <a:xfrm>
            <a:off x="482976" y="4797152"/>
            <a:ext cx="8424936" cy="62059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pl-PL" sz="4000" spc="600" dirty="0">
              <a:latin typeface="Cambria Math" pitchFamily="18" charset="0"/>
              <a:ea typeface="Cambria Math" pitchFamily="18" charset="0"/>
            </a:endParaRPr>
          </a:p>
        </p:txBody>
      </p:sp>
      <p:pic>
        <p:nvPicPr>
          <p:cNvPr id="5" name="Picture 2" descr="E:\pulpit tmp 2012\tmp 24.04.2012\tmp\Prezentacja AR\Góra ar green.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7872" y="10308"/>
            <a:ext cx="5472608" cy="10054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1060303" y="-638454"/>
            <a:ext cx="831983" cy="230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034556"/>
            <a:ext cx="9144001" cy="1992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ole tekstowe 1"/>
          <p:cNvSpPr txBox="1"/>
          <p:nvPr/>
        </p:nvSpPr>
        <p:spPr>
          <a:xfrm>
            <a:off x="4860033" y="2060848"/>
            <a:ext cx="3714386" cy="2308324"/>
          </a:xfrm>
          <a:prstGeom prst="rect">
            <a:avLst/>
          </a:prstGeom>
          <a:noFill/>
        </p:spPr>
        <p:txBody>
          <a:bodyPr wrap="square" rtlCol="0">
            <a:spAutoFit/>
          </a:bodyPr>
          <a:lstStyle/>
          <a:p>
            <a:r>
              <a:rPr lang="en-GB" dirty="0" smtClean="0"/>
              <a:t>High performance is confirmed by precise results of three measurement methods of the high quality multifunctional </a:t>
            </a:r>
            <a:r>
              <a:rPr lang="en-GB" dirty="0" err="1" smtClean="0"/>
              <a:t>testo</a:t>
            </a:r>
            <a:r>
              <a:rPr lang="en-GB" dirty="0" smtClean="0"/>
              <a:t> 435-4 measuring instrument and:</a:t>
            </a:r>
          </a:p>
          <a:p>
            <a:pPr marL="285750" indent="-285750">
              <a:buFont typeface="Arial" pitchFamily="34" charset="0"/>
              <a:buChar char="•"/>
            </a:pPr>
            <a:r>
              <a:rPr lang="en-GB" dirty="0" smtClean="0"/>
              <a:t>thermal and vane probe</a:t>
            </a:r>
          </a:p>
          <a:p>
            <a:pPr marL="285750" indent="-285750">
              <a:buFont typeface="Arial" pitchFamily="34" charset="0"/>
              <a:buChar char="•"/>
            </a:pPr>
            <a:r>
              <a:rPr lang="en-GB" dirty="0" err="1" smtClean="0"/>
              <a:t>Pitot</a:t>
            </a:r>
            <a:r>
              <a:rPr lang="en-GB" dirty="0" smtClean="0"/>
              <a:t> tube</a:t>
            </a:r>
          </a:p>
          <a:p>
            <a:pPr marL="285750" indent="-285750">
              <a:buFont typeface="Arial" pitchFamily="34" charset="0"/>
              <a:buChar char="•"/>
            </a:pPr>
            <a:r>
              <a:rPr lang="en-GB" dirty="0" smtClean="0"/>
              <a:t>temperature and humidity probes</a:t>
            </a:r>
          </a:p>
        </p:txBody>
      </p:sp>
      <p:pic>
        <p:nvPicPr>
          <p:cNvPr id="8" name="Picture 3" descr="C:\Users\POLDESIGNER\Desktop\wykre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4628" y="2735955"/>
            <a:ext cx="1894592" cy="1832753"/>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p:cNvSpPr txBox="1"/>
          <p:nvPr/>
        </p:nvSpPr>
        <p:spPr>
          <a:xfrm>
            <a:off x="3203848" y="902714"/>
            <a:ext cx="4032448" cy="461665"/>
          </a:xfrm>
          <a:prstGeom prst="rect">
            <a:avLst/>
          </a:prstGeom>
          <a:noFill/>
        </p:spPr>
        <p:txBody>
          <a:bodyPr wrap="square" rtlCol="0">
            <a:spAutoFit/>
          </a:bodyPr>
          <a:lstStyle/>
          <a:p>
            <a:r>
              <a:rPr lang="en-GB" sz="2400" b="1" u="sng" dirty="0"/>
              <a:t>High performance</a:t>
            </a:r>
            <a:endParaRPr lang="pl-PL" sz="2400" b="1" dirty="0"/>
          </a:p>
        </p:txBody>
      </p:sp>
    </p:spTree>
    <p:extLst>
      <p:ext uri="{BB962C8B-B14F-4D97-AF65-F5344CB8AC3E}">
        <p14:creationId xmlns:p14="http://schemas.microsoft.com/office/powerpoint/2010/main" val="833932647"/>
      </p:ext>
    </p:extLst>
  </p:cSld>
  <p:clrMapOvr>
    <a:masterClrMapping/>
  </p:clrMapOvr>
  <mc:AlternateContent xmlns:mc="http://schemas.openxmlformats.org/markup-compatibility/2006">
    <mc:Choice xmlns:p14="http://schemas.microsoft.com/office/powerpoint/2010/main" Requires="p14">
      <p:transition spd="slow" p14:dur="2000" advTm="10119"/>
    </mc:Choice>
    <mc:Fallback>
      <p:transition spd="slow" advTm="10119"/>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odtytuł 2"/>
          <p:cNvSpPr txBox="1">
            <a:spLocks/>
          </p:cNvSpPr>
          <p:nvPr/>
        </p:nvSpPr>
        <p:spPr>
          <a:xfrm>
            <a:off x="482976" y="4797152"/>
            <a:ext cx="8424936" cy="62059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pl-PL" sz="4000" spc="600" dirty="0">
              <a:latin typeface="Cambria Math" pitchFamily="18" charset="0"/>
              <a:ea typeface="Cambria Math" pitchFamily="18" charset="0"/>
            </a:endParaRPr>
          </a:p>
        </p:txBody>
      </p:sp>
      <p:pic>
        <p:nvPicPr>
          <p:cNvPr id="5" name="Picture 2" descr="E:\pulpit tmp 2012\tmp 24.04.2012\tmp\Prezentacja AR\Góra ar green.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1393" y="10307"/>
            <a:ext cx="5472608" cy="10054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1060303" y="-638454"/>
            <a:ext cx="831983" cy="230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034556"/>
            <a:ext cx="9144001" cy="1992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ole tekstowe 1"/>
          <p:cNvSpPr txBox="1"/>
          <p:nvPr/>
        </p:nvSpPr>
        <p:spPr>
          <a:xfrm>
            <a:off x="4681278" y="1772816"/>
            <a:ext cx="4015742" cy="3416320"/>
          </a:xfrm>
          <a:prstGeom prst="rect">
            <a:avLst/>
          </a:prstGeom>
          <a:noFill/>
        </p:spPr>
        <p:txBody>
          <a:bodyPr wrap="square" rtlCol="0">
            <a:spAutoFit/>
          </a:bodyPr>
          <a:lstStyle/>
          <a:p>
            <a:r>
              <a:rPr lang="en-GB" dirty="0" smtClean="0"/>
              <a:t>airRoxy fans have the gravity shutter, which:</a:t>
            </a:r>
          </a:p>
          <a:p>
            <a:pPr marL="285750" indent="-285750">
              <a:buFont typeface="Arial" pitchFamily="34" charset="0"/>
              <a:buChar char="•"/>
            </a:pPr>
            <a:r>
              <a:rPr lang="en-GB" dirty="0" smtClean="0"/>
              <a:t>blocks the reverse thrust</a:t>
            </a:r>
          </a:p>
          <a:p>
            <a:pPr marL="285750" indent="-285750">
              <a:buFont typeface="Arial" pitchFamily="34" charset="0"/>
              <a:buChar char="•"/>
            </a:pPr>
            <a:r>
              <a:rPr lang="en-GB" dirty="0" smtClean="0"/>
              <a:t>puts no restriction on the natural air thrust </a:t>
            </a:r>
          </a:p>
          <a:p>
            <a:pPr marL="285750" indent="-285750">
              <a:buFont typeface="Arial" pitchFamily="34" charset="0"/>
              <a:buChar char="•"/>
            </a:pPr>
            <a:r>
              <a:rPr lang="en-GB" dirty="0" smtClean="0"/>
              <a:t>has no additional energy consumption</a:t>
            </a:r>
          </a:p>
          <a:p>
            <a:pPr marL="285750" indent="-285750">
              <a:buFont typeface="Arial" pitchFamily="34" charset="0"/>
              <a:buChar char="•"/>
            </a:pPr>
            <a:r>
              <a:rPr lang="en-GB" dirty="0" smtClean="0"/>
              <a:t>lowers humidity level</a:t>
            </a:r>
          </a:p>
          <a:p>
            <a:pPr marL="285750" indent="-285750">
              <a:buFont typeface="Arial" pitchFamily="34" charset="0"/>
              <a:buChar char="•"/>
            </a:pPr>
            <a:r>
              <a:rPr lang="en-GB" dirty="0" smtClean="0"/>
              <a:t>is barely audible thanks to the small bulges mounted on the shutters</a:t>
            </a:r>
          </a:p>
          <a:p>
            <a:pPr marL="285750" indent="-285750">
              <a:buFont typeface="Arial" pitchFamily="34" charset="0"/>
              <a:buChar char="•"/>
            </a:pPr>
            <a:r>
              <a:rPr lang="en-GB" dirty="0" smtClean="0"/>
              <a:t>provides access to the fresh air</a:t>
            </a:r>
          </a:p>
          <a:p>
            <a:pPr marL="285750" indent="-285750">
              <a:buFont typeface="Arial" pitchFamily="34" charset="0"/>
              <a:buChar char="•"/>
            </a:pPr>
            <a:r>
              <a:rPr lang="en-GB" dirty="0" smtClean="0"/>
              <a:t>is economical and ecological</a:t>
            </a:r>
          </a:p>
        </p:txBody>
      </p:sp>
      <p:sp>
        <p:nvSpPr>
          <p:cNvPr id="4" name="pole tekstowe 3"/>
          <p:cNvSpPr txBox="1"/>
          <p:nvPr/>
        </p:nvSpPr>
        <p:spPr>
          <a:xfrm>
            <a:off x="2106704" y="1021194"/>
            <a:ext cx="4896544" cy="461665"/>
          </a:xfrm>
          <a:prstGeom prst="rect">
            <a:avLst/>
          </a:prstGeom>
          <a:noFill/>
        </p:spPr>
        <p:txBody>
          <a:bodyPr wrap="square" rtlCol="0">
            <a:spAutoFit/>
          </a:bodyPr>
          <a:lstStyle/>
          <a:p>
            <a:r>
              <a:rPr lang="en-US" sz="2400" b="1" u="sng" dirty="0"/>
              <a:t>The application of the gravity </a:t>
            </a:r>
            <a:r>
              <a:rPr lang="en-US" sz="2400" b="1" u="sng" dirty="0" smtClean="0"/>
              <a:t>shutter</a:t>
            </a:r>
            <a:endParaRPr lang="pl-PL" sz="2400" b="1" dirty="0"/>
          </a:p>
        </p:txBody>
      </p:sp>
      <p:pic>
        <p:nvPicPr>
          <p:cNvPr id="8" name="Picture 2" descr="C:\Users\PDS 01\Desktop\prestige 100 fuzja.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4584" y="2067805"/>
            <a:ext cx="5904656" cy="2681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932647"/>
      </p:ext>
    </p:extLst>
  </p:cSld>
  <p:clrMapOvr>
    <a:masterClrMapping/>
  </p:clrMapOvr>
  <mc:AlternateContent xmlns:mc="http://schemas.openxmlformats.org/markup-compatibility/2006">
    <mc:Choice xmlns:p14="http://schemas.microsoft.com/office/powerpoint/2010/main" Requires="p14">
      <p:transition spd="slow" p14:dur="2000" advTm="18665"/>
    </mc:Choice>
    <mc:Fallback>
      <p:transition spd="slow" advTm="18665"/>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odtytuł 2"/>
          <p:cNvSpPr txBox="1">
            <a:spLocks/>
          </p:cNvSpPr>
          <p:nvPr/>
        </p:nvSpPr>
        <p:spPr>
          <a:xfrm>
            <a:off x="482976" y="4797152"/>
            <a:ext cx="8424936" cy="62059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pl-PL" sz="4000" spc="600" dirty="0">
              <a:latin typeface="Cambria Math" pitchFamily="18" charset="0"/>
              <a:ea typeface="Cambria Math" pitchFamily="18" charset="0"/>
            </a:endParaRPr>
          </a:p>
        </p:txBody>
      </p:sp>
      <p:pic>
        <p:nvPicPr>
          <p:cNvPr id="5" name="Picture 2" descr="E:\pulpit tmp 2012\tmp 24.04.2012\tmp\Prezentacja AR\Góra ar green.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872" y="10308"/>
            <a:ext cx="5472608" cy="100545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34556"/>
            <a:ext cx="9144001" cy="1992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1060303" y="-638454"/>
            <a:ext cx="831983" cy="230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pole tekstowe 2"/>
          <p:cNvSpPr txBox="1"/>
          <p:nvPr/>
        </p:nvSpPr>
        <p:spPr>
          <a:xfrm>
            <a:off x="879020" y="4285494"/>
            <a:ext cx="7632848" cy="923330"/>
          </a:xfrm>
          <a:prstGeom prst="rect">
            <a:avLst/>
          </a:prstGeom>
          <a:noFill/>
        </p:spPr>
        <p:txBody>
          <a:bodyPr wrap="square" rtlCol="0">
            <a:spAutoFit/>
          </a:bodyPr>
          <a:lstStyle/>
          <a:p>
            <a:r>
              <a:rPr lang="en-GB" dirty="0"/>
              <a:t>Quality Management System in airRoxy LTD is certified according to ISO 9001. The parameters of the fans are proved by independent entity TŰV SŰD. </a:t>
            </a:r>
            <a:r>
              <a:rPr lang="en-GB"/>
              <a:t>The examination was concluded with confirmation of CE certification. </a:t>
            </a:r>
            <a:endParaRPr lang="pl-PL" dirty="0"/>
          </a:p>
        </p:txBody>
      </p:sp>
      <p:pic>
        <p:nvPicPr>
          <p:cNvPr id="4" name="Obraz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7872" y="1412773"/>
            <a:ext cx="3552446" cy="2433615"/>
          </a:xfrm>
          <a:prstGeom prst="rect">
            <a:avLst/>
          </a:prstGeom>
        </p:spPr>
      </p:pic>
      <p:pic>
        <p:nvPicPr>
          <p:cNvPr id="8" name="Picture 3" descr="C:\Users\Katarzyna\AppData\Local\Temp\Rar$DIa0.798\9a.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5158" y="1950998"/>
            <a:ext cx="1362448" cy="1357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37005"/>
      </p:ext>
    </p:extLst>
  </p:cSld>
  <p:clrMapOvr>
    <a:masterClrMapping/>
  </p:clrMapOvr>
  <mc:AlternateContent xmlns:mc="http://schemas.openxmlformats.org/markup-compatibility/2006">
    <mc:Choice xmlns:p14="http://schemas.microsoft.com/office/powerpoint/2010/main" Requires="p14">
      <p:transition spd="slow" p14:dur="2000" advTm="8973"/>
    </mc:Choice>
    <mc:Fallback>
      <p:transition spd="slow" advTm="8973"/>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odtytuł 2"/>
          <p:cNvSpPr txBox="1">
            <a:spLocks/>
          </p:cNvSpPr>
          <p:nvPr/>
        </p:nvSpPr>
        <p:spPr>
          <a:xfrm>
            <a:off x="482976" y="4797152"/>
            <a:ext cx="8424936" cy="62059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pl-PL" sz="4000" spc="600" dirty="0">
              <a:latin typeface="Cambria Math" pitchFamily="18" charset="0"/>
              <a:ea typeface="Cambria Math" pitchFamily="18" charset="0"/>
            </a:endParaRPr>
          </a:p>
        </p:txBody>
      </p:sp>
      <p:pic>
        <p:nvPicPr>
          <p:cNvPr id="5" name="Picture 2" descr="E:\pulpit tmp 2012\tmp 24.04.2012\tmp\Prezentacja AR\Góra ar green.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872" y="10308"/>
            <a:ext cx="5472608" cy="100545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34556"/>
            <a:ext cx="9144001" cy="1992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1060303" y="-638454"/>
            <a:ext cx="831983" cy="230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ole tekstowe 1"/>
          <p:cNvSpPr txBox="1"/>
          <p:nvPr/>
        </p:nvSpPr>
        <p:spPr>
          <a:xfrm>
            <a:off x="2051720" y="3353123"/>
            <a:ext cx="5040560" cy="1754326"/>
          </a:xfrm>
          <a:prstGeom prst="rect">
            <a:avLst/>
          </a:prstGeom>
          <a:noFill/>
        </p:spPr>
        <p:txBody>
          <a:bodyPr wrap="square" rtlCol="0">
            <a:spAutoFit/>
          </a:bodyPr>
          <a:lstStyle/>
          <a:p>
            <a:pPr algn="ctr"/>
            <a:r>
              <a:rPr lang="pl-PL" b="1" dirty="0" smtClean="0"/>
              <a:t>airRoxy Sp. z o.o.</a:t>
            </a:r>
          </a:p>
          <a:p>
            <a:pPr algn="ctr"/>
            <a:r>
              <a:rPr lang="pl-PL" dirty="0" smtClean="0"/>
              <a:t>ul. Graniczna 40</a:t>
            </a:r>
            <a:br>
              <a:rPr lang="pl-PL" dirty="0" smtClean="0"/>
            </a:br>
            <a:r>
              <a:rPr lang="pl-PL" dirty="0" smtClean="0"/>
              <a:t>44-178 </a:t>
            </a:r>
            <a:r>
              <a:rPr lang="pl-PL" dirty="0" smtClean="0"/>
              <a:t>Przyszowice</a:t>
            </a:r>
            <a:br>
              <a:rPr lang="pl-PL" dirty="0" smtClean="0"/>
            </a:br>
            <a:r>
              <a:rPr lang="pl-PL" dirty="0" smtClean="0"/>
              <a:t>tel. +48 32 239 42 00</a:t>
            </a:r>
          </a:p>
          <a:p>
            <a:pPr algn="ctr"/>
            <a:r>
              <a:rPr lang="pl-PL" dirty="0" smtClean="0"/>
              <a:t/>
            </a:r>
            <a:br>
              <a:rPr lang="pl-PL" dirty="0" smtClean="0"/>
            </a:br>
            <a:r>
              <a:rPr lang="pl-PL" dirty="0" smtClean="0"/>
              <a:t>email: </a:t>
            </a:r>
            <a:r>
              <a:rPr lang="pl-PL" dirty="0" smtClean="0">
                <a:hlinkClick r:id="rId5"/>
              </a:rPr>
              <a:t>office@airroxy.com</a:t>
            </a:r>
            <a:endParaRPr lang="pl-PL" dirty="0" smtClean="0"/>
          </a:p>
        </p:txBody>
      </p:sp>
      <p:pic>
        <p:nvPicPr>
          <p:cNvPr id="11" name="Obraz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7784" y="1103813"/>
            <a:ext cx="3888432" cy="2168316"/>
          </a:xfrm>
          <a:prstGeom prst="rect">
            <a:avLst/>
          </a:prstGeom>
        </p:spPr>
      </p:pic>
    </p:spTree>
    <p:extLst>
      <p:ext uri="{BB962C8B-B14F-4D97-AF65-F5344CB8AC3E}">
        <p14:creationId xmlns:p14="http://schemas.microsoft.com/office/powerpoint/2010/main" val="3169460973"/>
      </p:ext>
    </p:extLst>
  </p:cSld>
  <p:clrMapOvr>
    <a:masterClrMapping/>
  </p:clrMapOvr>
  <mc:AlternateContent xmlns:mc="http://schemas.openxmlformats.org/markup-compatibility/2006">
    <mc:Choice xmlns:p14="http://schemas.microsoft.com/office/powerpoint/2010/main" Requires="p14">
      <p:transition spd="slow" p14:dur="2000" advTm="7864"/>
    </mc:Choice>
    <mc:Fallback>
      <p:transition spd="slow" advTm="7864"/>
    </mc:Fallback>
  </mc:AlternateContent>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731</TotalTime>
  <Words>594</Words>
  <Application>Microsoft Office PowerPoint</Application>
  <PresentationFormat>Pokaz na ekranie (4:3)</PresentationFormat>
  <Paragraphs>53</Paragraphs>
  <Slides>13</Slides>
  <Notes>0</Notes>
  <HiddenSlides>0</HiddenSlides>
  <MMClips>0</MMClips>
  <ScaleCrop>false</ScaleCrop>
  <HeadingPairs>
    <vt:vector size="4" baseType="variant">
      <vt:variant>
        <vt:lpstr>Motyw</vt:lpstr>
      </vt:variant>
      <vt:variant>
        <vt:i4>1</vt:i4>
      </vt:variant>
      <vt:variant>
        <vt:lpstr>Tytuły slajdów</vt:lpstr>
      </vt:variant>
      <vt:variant>
        <vt:i4>13</vt:i4>
      </vt:variant>
    </vt:vector>
  </HeadingPairs>
  <TitlesOfParts>
    <vt:vector size="14" baseType="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Katarzyna</dc:creator>
  <cp:lastModifiedBy>Patrycja</cp:lastModifiedBy>
  <cp:revision>42</cp:revision>
  <dcterms:created xsi:type="dcterms:W3CDTF">2012-09-11T05:25:15Z</dcterms:created>
  <dcterms:modified xsi:type="dcterms:W3CDTF">2017-09-19T10:52:47Z</dcterms:modified>
</cp:coreProperties>
</file>